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33" d="100"/>
          <a:sy n="33" d="100"/>
        </p:scale>
        <p:origin x="3474" y="15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4C7A2-7767-0B4C-2D97-21CFA07A9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FC8C68-6946-F86F-1699-AEAC1A9B0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DD0E9A-8211-D176-6427-4530BDCBE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371F85-9F58-303B-0170-A8853B689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2BF401-8300-AD3A-EFD1-C8CCB7B2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89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9E57FC-4520-15DC-4AE2-008A4037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5BDC17-E553-3208-DAE4-6BE16A4FE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5CF792-D0E4-78CC-F720-1AD85E09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70D988-0864-66F2-6058-3634AD55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550FDB-D0D1-0CB1-7BAE-E97A9C0D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882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00507B-3617-EC48-014E-6DB5357AD9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D96D67-5D74-5DFE-BB71-D27911108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4BB8B5-AA97-726B-090F-C02A32CB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60912-3771-B771-095F-D5B14956F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50FB21-1E55-47FC-4467-77A5754D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3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35625-0A34-487F-2285-0BFF58C4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451A0-44C1-302B-EC7D-166D06D2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ACD3AA-AB98-45F4-BDA4-E4CF9BF1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FF656-E2DF-0980-C2AA-13399EB4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11D3FE-C373-E1DB-93A3-48679D6BE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33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5D082-3939-5DA3-DB16-CF80926C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C89C10-4BCF-AC62-A040-57D011733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3EA8C-6440-4407-E7BF-0FD80F58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CE940-DF38-6D85-2D1D-A9E7C32F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0B885E-6029-8FCF-4D0A-0B6592E9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746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B6875-3AD0-CFE5-5C76-D18548F4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9CEF9-8584-9960-B3FC-B27BC505C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CE1D85-87F9-B578-AE9D-1F792347C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5CFABF-F433-00B7-4070-4AA42DD8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784101-8A88-8C41-B847-A5A68C73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09CA9-1CB8-4AD3-7CFD-8662146F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58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AEDEF-8B3F-57CA-381C-5DD73378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7A1503-7E80-74D2-AFD2-3856AFD90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257379-0782-0AD5-811D-39A5F8EE6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FBF17B-E4F8-4EFD-468A-8404D06E0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461CDA-80EF-A341-6F93-AE230AB4B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B5894E4-4FD7-27E2-4E88-5ACC9E4B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71ACB0-823D-3E9A-F6AA-56625412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B3D777-06CA-A371-6F15-651422AC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629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E34BD-7D88-C340-D221-8FA0DB5F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5778C17-2C47-DA0D-124E-FD4011DF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27DF2C-FC4C-0359-772E-C90CC2A60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705A3B-ECD8-C043-744D-4547A46CD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06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79A840-4560-C583-20BD-12BFBB95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54D7DD-1D35-A4CB-76B4-8F4741C97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34B18-2DC3-76B3-AF1B-8DD9639E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7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59002-9B95-80FD-F16A-FA74DFC04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62DAE-86EA-E7C2-8CB3-FA872F7CB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A671C0-D80A-27E1-415A-1FBE15510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4B49E9-78EC-347E-1E08-C2CCBABC7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E79C8A-CB56-E5FB-8CB3-39EFE2BB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D17A33-A272-3B2B-1A74-3D8264E7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51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2ED54-FF3D-FC01-F1CE-5A7F8BAD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B073C25-386A-9466-1DDE-4AE943B35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99EB40-44AA-0301-1A9C-12B139575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C533BF-1A57-7B3D-DCE8-67DEEEAA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4CF6A2-007D-7839-44E5-B6FE6EE1A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EB7F5A-A411-869F-77A5-E852B30D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5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4CA95FC-3028-1437-794F-45699AD4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8A110F-D292-9E04-528D-26264AFED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305BE4-6D9A-3ABC-6A9D-7789410E1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78DDA-E843-439D-8C07-269B94C2A749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CCE41F-D183-4257-72A8-874030D0F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5FD624-B4F8-3CF6-B865-892FE5850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A40FF-1B51-405A-AF3A-02CA9ABA74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53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0ECB3C60-3BA1-37D4-4EC1-BE2D51A47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90" y="4194705"/>
            <a:ext cx="9144000" cy="249396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CONTACT US</a:t>
            </a:r>
          </a:p>
          <a:p>
            <a:pPr algn="l"/>
            <a:r>
              <a:rPr lang="en-GB" altLang="zh-CN" dirty="0"/>
              <a:t>Birmingham</a:t>
            </a:r>
            <a:r>
              <a:rPr lang="zh-CN" altLang="en-US" dirty="0"/>
              <a:t> </a:t>
            </a:r>
            <a:r>
              <a:rPr lang="en-GB" altLang="zh-CN" dirty="0"/>
              <a:t>Biomechanics</a:t>
            </a:r>
            <a:r>
              <a:rPr lang="zh-CN" altLang="en-US" dirty="0"/>
              <a:t> </a:t>
            </a:r>
            <a:r>
              <a:rPr lang="en-GB" altLang="zh-CN" dirty="0"/>
              <a:t>Laboratory</a:t>
            </a:r>
          </a:p>
          <a:p>
            <a:pPr algn="l"/>
            <a:r>
              <a:rPr lang="en-GB" dirty="0"/>
              <a:t>Y3, Old School of Engineering Building</a:t>
            </a:r>
          </a:p>
          <a:p>
            <a:pPr algn="l"/>
            <a:r>
              <a:rPr lang="en-GB" dirty="0"/>
              <a:t>Edgbaston Campus, University of Birmingham</a:t>
            </a:r>
          </a:p>
          <a:p>
            <a:pPr algn="l"/>
            <a:r>
              <a:rPr lang="en-GB" dirty="0"/>
              <a:t>B15 2TT</a:t>
            </a:r>
          </a:p>
          <a:p>
            <a:pPr algn="l"/>
            <a:r>
              <a:rPr lang="en-GB" dirty="0"/>
              <a:t>z.ding@bham.ac.uk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A59AD8DD-87DF-5F46-332B-65213ACB3FD7}"/>
              </a:ext>
            </a:extLst>
          </p:cNvPr>
          <p:cNvSpPr txBox="1">
            <a:spLocks/>
          </p:cNvSpPr>
          <p:nvPr/>
        </p:nvSpPr>
        <p:spPr>
          <a:xfrm>
            <a:off x="811590" y="937533"/>
            <a:ext cx="9144000" cy="2493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200" dirty="0"/>
              <a:t>The Birmingham Biomechanics </a:t>
            </a:r>
            <a:r>
              <a:rPr lang="en-US" altLang="zh-CN" sz="2200" dirty="0"/>
              <a:t>Laboratory </a:t>
            </a:r>
            <a:r>
              <a:rPr lang="en-GB" sz="2200" dirty="0"/>
              <a:t>is directed by </a:t>
            </a:r>
            <a:r>
              <a:rPr lang="en-GB" sz="2200" dirty="0" err="1"/>
              <a:t>Dr.</a:t>
            </a:r>
            <a:r>
              <a:rPr lang="en-GB" sz="2200" dirty="0"/>
              <a:t> Ziyun Ding. Our mission is to employ cutting-edge experimental and computational techniques in designing patient-</a:t>
            </a:r>
            <a:r>
              <a:rPr lang="en-GB" sz="2200" dirty="0" err="1"/>
              <a:t>centered</a:t>
            </a:r>
            <a:r>
              <a:rPr lang="en-GB" sz="2200" dirty="0"/>
              <a:t> interventions and devices, aiming to enhance the quality of life for people with neuromuscular disorders.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720600-591A-675A-A07F-C79556ABF64D}"/>
              </a:ext>
            </a:extLst>
          </p:cNvPr>
          <p:cNvSpPr txBox="1"/>
          <p:nvPr/>
        </p:nvSpPr>
        <p:spPr>
          <a:xfrm>
            <a:off x="169333" y="169333"/>
            <a:ext cx="447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Birmingham Biomechanics Laboratory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196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BA018D1-0446-939B-25C3-72831F60B38C}"/>
              </a:ext>
            </a:extLst>
          </p:cNvPr>
          <p:cNvSpPr txBox="1"/>
          <p:nvPr/>
        </p:nvSpPr>
        <p:spPr>
          <a:xfrm>
            <a:off x="685800" y="5096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Our Research</a:t>
            </a:r>
            <a:endParaRPr lang="en-GB" dirty="0"/>
          </a:p>
        </p:txBody>
      </p:sp>
      <p:pic>
        <p:nvPicPr>
          <p:cNvPr id="11" name="图片 10" descr="桌子上放满了不同类型的电脑&#10;&#10;中度可信度描述已自动生成">
            <a:extLst>
              <a:ext uri="{FF2B5EF4-FFF2-40B4-BE49-F238E27FC236}">
                <a16:creationId xmlns:a16="http://schemas.microsoft.com/office/drawing/2014/main" id="{E696D93D-C30F-E3E0-6D1C-6FF703995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02" y="2046232"/>
            <a:ext cx="6862750" cy="37249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88F85E9-9368-D3FE-4799-914050E7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0" y="-2776487"/>
            <a:ext cx="7556154" cy="39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6239ED-6AA2-A26A-95B9-D7DF0098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0" y="7243867"/>
            <a:ext cx="7471114" cy="36091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20010AD-F28B-8D4E-E8A6-8C5A7E6CA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76" y="7128056"/>
            <a:ext cx="6456224" cy="372497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B7150D2-5A40-C643-5D5F-B3CB2F909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672109"/>
            <a:ext cx="6827295" cy="3744000"/>
          </a:xfrm>
          <a:prstGeom prst="rect">
            <a:avLst/>
          </a:prstGeom>
        </p:spPr>
      </p:pic>
      <p:pic>
        <p:nvPicPr>
          <p:cNvPr id="7" name="图片 6" descr="人在玩电脑&#10;&#10;描述已自动生成">
            <a:extLst>
              <a:ext uri="{FF2B5EF4-FFF2-40B4-BE49-F238E27FC236}">
                <a16:creationId xmlns:a16="http://schemas.microsoft.com/office/drawing/2014/main" id="{12CC27C1-D799-6297-9417-CC4BE5A331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80" b="5171"/>
          <a:stretch/>
        </p:blipFill>
        <p:spPr>
          <a:xfrm>
            <a:off x="7469070" y="2046232"/>
            <a:ext cx="7471114" cy="388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穿着黑色衣服的男人&#10;&#10;描述已自动生成">
            <a:extLst>
              <a:ext uri="{FF2B5EF4-FFF2-40B4-BE49-F238E27FC236}">
                <a16:creationId xmlns:a16="http://schemas.microsoft.com/office/drawing/2014/main" id="{80585BF6-8D0B-22C7-944A-826A55556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18307" r="25926" b="15520"/>
          <a:stretch/>
        </p:blipFill>
        <p:spPr>
          <a:xfrm>
            <a:off x="4728247" y="2602888"/>
            <a:ext cx="822089" cy="1080000"/>
          </a:xfrm>
          <a:prstGeom prst="rect">
            <a:avLst/>
          </a:prstGeom>
        </p:spPr>
      </p:pic>
      <p:pic>
        <p:nvPicPr>
          <p:cNvPr id="5" name="图片 4" descr="穿西装戴眼镜的男人&#10;&#10;描述已自动生成">
            <a:extLst>
              <a:ext uri="{FF2B5EF4-FFF2-40B4-BE49-F238E27FC236}">
                <a16:creationId xmlns:a16="http://schemas.microsoft.com/office/drawing/2014/main" id="{6DD0E750-CEF2-FCE9-D2C0-DD03E04BC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259" y="2605340"/>
            <a:ext cx="810000" cy="1080000"/>
          </a:xfrm>
          <a:prstGeom prst="rect">
            <a:avLst/>
          </a:prstGeom>
        </p:spPr>
      </p:pic>
      <p:pic>
        <p:nvPicPr>
          <p:cNvPr id="6" name="图片 5" descr="男人戴着眼镜&#10;&#10;描述已自动生成">
            <a:extLst>
              <a:ext uri="{FF2B5EF4-FFF2-40B4-BE49-F238E27FC236}">
                <a16:creationId xmlns:a16="http://schemas.microsoft.com/office/drawing/2014/main" id="{33938D45-A003-1067-6BFE-C163AF1C7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548" y="2566888"/>
            <a:ext cx="767619" cy="1116000"/>
          </a:xfrm>
          <a:prstGeom prst="rect">
            <a:avLst/>
          </a:prstGeom>
        </p:spPr>
      </p:pic>
      <p:pic>
        <p:nvPicPr>
          <p:cNvPr id="7" name="图片 6" descr="微笑的人&#10;&#10;描述已自动生成">
            <a:extLst>
              <a:ext uri="{FF2B5EF4-FFF2-40B4-BE49-F238E27FC236}">
                <a16:creationId xmlns:a16="http://schemas.microsoft.com/office/drawing/2014/main" id="{74F2091B-C107-9749-B5D0-ECB975DBA8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6"/>
          <a:stretch/>
        </p:blipFill>
        <p:spPr>
          <a:xfrm>
            <a:off x="1585681" y="2620266"/>
            <a:ext cx="954767" cy="1080000"/>
          </a:xfrm>
          <a:prstGeom prst="rect">
            <a:avLst/>
          </a:prstGeom>
        </p:spPr>
      </p:pic>
      <p:pic>
        <p:nvPicPr>
          <p:cNvPr id="8" name="图片 7" descr="穿着西装笔挺的男子&#10;&#10;描述已自动生成">
            <a:extLst>
              <a:ext uri="{FF2B5EF4-FFF2-40B4-BE49-F238E27FC236}">
                <a16:creationId xmlns:a16="http://schemas.microsoft.com/office/drawing/2014/main" id="{4D168008-4932-7140-B30B-42C485217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60" y="2612803"/>
            <a:ext cx="771428" cy="108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F0FADC1-AAA3-4DED-58B5-3E21AA599776}"/>
              </a:ext>
            </a:extLst>
          </p:cNvPr>
          <p:cNvSpPr txBox="1"/>
          <p:nvPr/>
        </p:nvSpPr>
        <p:spPr>
          <a:xfrm>
            <a:off x="1720285" y="3695905"/>
            <a:ext cx="10342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Dr Ding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5B8FC0-EA21-7290-48F0-7EDAA658D295}"/>
              </a:ext>
            </a:extLst>
          </p:cNvPr>
          <p:cNvSpPr txBox="1"/>
          <p:nvPr/>
        </p:nvSpPr>
        <p:spPr>
          <a:xfrm>
            <a:off x="2826305" y="3700266"/>
            <a:ext cx="10342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Dr Hu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A0F860-295F-881C-4135-76B682C515AE}"/>
              </a:ext>
            </a:extLst>
          </p:cNvPr>
          <p:cNvSpPr txBox="1"/>
          <p:nvPr/>
        </p:nvSpPr>
        <p:spPr>
          <a:xfrm>
            <a:off x="3753767" y="3687436"/>
            <a:ext cx="10342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Mr Wang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C13B04-4B4D-38D2-6E04-0D3E1DBA7B8B}"/>
              </a:ext>
            </a:extLst>
          </p:cNvPr>
          <p:cNvSpPr txBox="1"/>
          <p:nvPr/>
        </p:nvSpPr>
        <p:spPr>
          <a:xfrm>
            <a:off x="4715893" y="3692542"/>
            <a:ext cx="10342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Mr Alsayed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84718F-4777-3966-6343-0883A7B87D2A}"/>
              </a:ext>
            </a:extLst>
          </p:cNvPr>
          <p:cNvSpPr txBox="1"/>
          <p:nvPr/>
        </p:nvSpPr>
        <p:spPr>
          <a:xfrm>
            <a:off x="5876852" y="3678993"/>
            <a:ext cx="103424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Mr Bian</a:t>
            </a:r>
          </a:p>
        </p:txBody>
      </p:sp>
      <p:pic>
        <p:nvPicPr>
          <p:cNvPr id="14" name="Picture 6" descr="A person in a graduation gown&#10;&#10;Description automatically generated with low confidence">
            <a:extLst>
              <a:ext uri="{FF2B5EF4-FFF2-40B4-BE49-F238E27FC236}">
                <a16:creationId xmlns:a16="http://schemas.microsoft.com/office/drawing/2014/main" id="{D7B02AD0-A2A4-FE9F-8C89-1E5BDCF107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356" t="29014" r="33169" b="54563"/>
          <a:stretch/>
        </p:blipFill>
        <p:spPr>
          <a:xfrm>
            <a:off x="6744661" y="2607437"/>
            <a:ext cx="941532" cy="1080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C5CA9CF-AD7E-3AB8-437D-8CD85E445729}"/>
              </a:ext>
            </a:extLst>
          </p:cNvPr>
          <p:cNvSpPr txBox="1"/>
          <p:nvPr/>
        </p:nvSpPr>
        <p:spPr>
          <a:xfrm>
            <a:off x="6712260" y="3689024"/>
            <a:ext cx="12539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Miss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Ptaszyk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(2023 Autumn)</a:t>
            </a:r>
          </a:p>
        </p:txBody>
      </p:sp>
    </p:spTree>
    <p:extLst>
      <p:ext uri="{BB962C8B-B14F-4D97-AF65-F5344CB8AC3E}">
        <p14:creationId xmlns:p14="http://schemas.microsoft.com/office/powerpoint/2010/main" val="316963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92</Words>
  <Application>Microsoft Office PowerPoint</Application>
  <PresentationFormat>宽屏</PresentationFormat>
  <Paragraphs>16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Söhne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ZIYUN DING (Engineering)</dc:creator>
  <cp:lastModifiedBy>ZIYUN DING (Engineering)</cp:lastModifiedBy>
  <cp:revision>2</cp:revision>
  <dcterms:created xsi:type="dcterms:W3CDTF">2023-08-04T11:27:06Z</dcterms:created>
  <dcterms:modified xsi:type="dcterms:W3CDTF">2023-09-05T13:53:57Z</dcterms:modified>
</cp:coreProperties>
</file>